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05/23/21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05/23/21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05/23/21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05/23/21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05/23/21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05/23/21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05/23/21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05/23/21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05/23/21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05/23/21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05/23/21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05/23/21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IQ" dirty="0" smtClean="0">
                <a:solidFill>
                  <a:srgbClr val="0070C0"/>
                </a:solidFill>
              </a:rPr>
              <a:t>تصميم آلات ومعدات زراعية</a:t>
            </a:r>
            <a:br>
              <a:rPr lang="ar-IQ" dirty="0" smtClean="0">
                <a:solidFill>
                  <a:srgbClr val="0070C0"/>
                </a:solidFill>
              </a:rPr>
            </a:br>
            <a:r>
              <a:rPr lang="ar-IQ" dirty="0" smtClean="0">
                <a:solidFill>
                  <a:srgbClr val="0070C0"/>
                </a:solidFill>
              </a:rPr>
              <a:t>عملي</a:t>
            </a:r>
            <a:br>
              <a:rPr lang="ar-IQ" dirty="0" smtClean="0">
                <a:solidFill>
                  <a:srgbClr val="0070C0"/>
                </a:solidFill>
              </a:rPr>
            </a:br>
            <a:r>
              <a:rPr lang="en-US" dirty="0" smtClean="0"/>
              <a:t/>
            </a:r>
            <a:br>
              <a:rPr lang="en-US" dirty="0" smtClean="0"/>
            </a:br>
            <a:r>
              <a:rPr lang="ar-IQ" sz="3200" dirty="0" smtClean="0">
                <a:solidFill>
                  <a:srgbClr val="FF0000"/>
                </a:solidFill>
              </a:rPr>
              <a:t>المحاضرة </a:t>
            </a:r>
            <a:r>
              <a:rPr lang="ar-IQ" sz="3200" dirty="0" smtClean="0">
                <a:solidFill>
                  <a:srgbClr val="FF0000"/>
                </a:solidFill>
              </a:rPr>
              <a:t>(</a:t>
            </a:r>
            <a:r>
              <a:rPr lang="ar-IQ" sz="3200" dirty="0">
                <a:solidFill>
                  <a:srgbClr val="FF0000"/>
                </a:solidFill>
              </a:rPr>
              <a:t>2</a:t>
            </a:r>
            <a:r>
              <a:rPr lang="ar-IQ" sz="3200" dirty="0" smtClean="0">
                <a:solidFill>
                  <a:srgbClr val="FF0000"/>
                </a:solidFill>
              </a:rPr>
              <a:t>)</a:t>
            </a:r>
            <a:endParaRPr lang="en-US" sz="3200" dirty="0">
              <a:solidFill>
                <a:srgbClr val="FF0000"/>
              </a:solidFill>
            </a:endParaRPr>
          </a:p>
        </p:txBody>
      </p:sp>
      <p:sp>
        <p:nvSpPr>
          <p:cNvPr id="3" name="Subtitle 2"/>
          <p:cNvSpPr>
            <a:spLocks noGrp="1"/>
          </p:cNvSpPr>
          <p:nvPr>
            <p:ph type="subTitle" idx="1"/>
          </p:nvPr>
        </p:nvSpPr>
        <p:spPr/>
        <p:txBody>
          <a:bodyPr/>
          <a:lstStyle/>
          <a:p>
            <a:pPr algn="ctr"/>
            <a:endParaRPr lang="ar-IQ" dirty="0" smtClean="0">
              <a:solidFill>
                <a:schemeClr val="bg1">
                  <a:lumMod val="95000"/>
                  <a:lumOff val="5000"/>
                </a:schemeClr>
              </a:solidFill>
            </a:endParaRPr>
          </a:p>
          <a:p>
            <a:pPr algn="ctr"/>
            <a:r>
              <a:rPr lang="ar-IQ" dirty="0" smtClean="0">
                <a:solidFill>
                  <a:schemeClr val="bg1">
                    <a:lumMod val="95000"/>
                    <a:lumOff val="5000"/>
                  </a:schemeClr>
                </a:solidFill>
              </a:rPr>
              <a:t>قسم المكائن: المرحلة الثالثة</a:t>
            </a:r>
          </a:p>
          <a:p>
            <a:pPr algn="ctr"/>
            <a:r>
              <a:rPr lang="ar-IQ" dirty="0" smtClean="0"/>
              <a:t>م. فرقد مرتضى الموسوي</a:t>
            </a:r>
          </a:p>
          <a:p>
            <a:endParaRPr lang="ar-IQ" dirty="0"/>
          </a:p>
          <a:p>
            <a:endParaRPr lang="en-US" dirty="0"/>
          </a:p>
        </p:txBody>
      </p:sp>
    </p:spTree>
    <p:extLst>
      <p:ext uri="{BB962C8B-B14F-4D97-AF65-F5344CB8AC3E}">
        <p14:creationId xmlns:p14="http://schemas.microsoft.com/office/powerpoint/2010/main" val="32519881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5400" dirty="0" smtClean="0">
                <a:solidFill>
                  <a:schemeClr val="bg1"/>
                </a:solidFill>
                <a:latin typeface="Arial Black" panose="020B0A04020102020204" pitchFamily="34" charset="0"/>
              </a:rPr>
              <a:t>General Procedure in</a:t>
            </a:r>
          </a:p>
          <a:p>
            <a:pPr marL="0" indent="0" algn="ctr">
              <a:buNone/>
            </a:pPr>
            <a:r>
              <a:rPr lang="en-US" sz="5400" dirty="0" smtClean="0">
                <a:solidFill>
                  <a:schemeClr val="bg1"/>
                </a:solidFill>
                <a:latin typeface="Arial Black" panose="020B0A04020102020204" pitchFamily="34" charset="0"/>
              </a:rPr>
              <a:t>Machine Design</a:t>
            </a:r>
            <a:endParaRPr lang="en-US" sz="5400" dirty="0" smtClean="0">
              <a:solidFill>
                <a:schemeClr val="bg1"/>
              </a:solidFill>
              <a:latin typeface="Arial Black" panose="020B0A04020102020204" pitchFamily="34" charset="0"/>
            </a:endParaRPr>
          </a:p>
        </p:txBody>
      </p:sp>
    </p:spTree>
    <p:extLst>
      <p:ext uri="{BB962C8B-B14F-4D97-AF65-F5344CB8AC3E}">
        <p14:creationId xmlns:p14="http://schemas.microsoft.com/office/powerpoint/2010/main" val="2629742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2249487"/>
            <a:ext cx="9905999" cy="3909266"/>
          </a:xfrm>
        </p:spPr>
        <p:txBody>
          <a:bodyPr>
            <a:noAutofit/>
          </a:bodyPr>
          <a:lstStyle/>
          <a:p>
            <a:pPr marL="0" indent="0" algn="just">
              <a:lnSpc>
                <a:spcPct val="200000"/>
              </a:lnSpc>
              <a:buNone/>
            </a:pPr>
            <a:r>
              <a:rPr lang="en-US" sz="2800" dirty="0">
                <a:solidFill>
                  <a:schemeClr val="bg1"/>
                </a:solidFill>
                <a:latin typeface="Times New Roman" panose="02020603050405020304" pitchFamily="18" charset="0"/>
                <a:cs typeface="Times New Roman" panose="02020603050405020304" pitchFamily="18" charset="0"/>
              </a:rPr>
              <a:t>There is no rigid rule for the procedure of machine design, however, there is some general procedure for machine design. Various steps included in the procedure of machine design is described below.</a:t>
            </a:r>
            <a:endParaRPr lang="en-US" sz="2800" dirty="0">
              <a:solidFill>
                <a:schemeClr val="bg1"/>
              </a:solidFill>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normAutofit fontScale="90000"/>
          </a:bodyPr>
          <a:lstStyle/>
          <a:p>
            <a:r>
              <a:rPr lang="en-US" dirty="0">
                <a:solidFill>
                  <a:srgbClr val="FF0000"/>
                </a:solidFill>
              </a:rPr>
              <a:t>What are the general procedures in machine design </a:t>
            </a:r>
            <a:r>
              <a:rPr lang="en-US" dirty="0" smtClean="0">
                <a:solidFill>
                  <a:srgbClr val="FF0000"/>
                </a:solidFill>
              </a:rPr>
              <a:t>process ?</a:t>
            </a:r>
            <a:r>
              <a:rPr lang="en-US" dirty="0">
                <a:solidFill>
                  <a:srgbClr val="FF0000"/>
                </a:solidFill>
              </a:rPr>
              <a:t/>
            </a:r>
            <a:br>
              <a:rPr lang="en-US" dirty="0">
                <a:solidFill>
                  <a:srgbClr val="FF0000"/>
                </a:solidFill>
              </a:rPr>
            </a:br>
            <a:endParaRPr lang="en-US" dirty="0">
              <a:solidFill>
                <a:srgbClr val="FF0000"/>
              </a:solidFill>
            </a:endParaRPr>
          </a:p>
        </p:txBody>
      </p:sp>
    </p:spTree>
    <p:extLst>
      <p:ext uri="{BB962C8B-B14F-4D97-AF65-F5344CB8AC3E}">
        <p14:creationId xmlns:p14="http://schemas.microsoft.com/office/powerpoint/2010/main" val="2760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44997" y="995086"/>
            <a:ext cx="10591538" cy="3898200"/>
          </a:xfrm>
        </p:spPr>
      </p:pic>
    </p:spTree>
    <p:extLst>
      <p:ext uri="{BB962C8B-B14F-4D97-AF65-F5344CB8AC3E}">
        <p14:creationId xmlns:p14="http://schemas.microsoft.com/office/powerpoint/2010/main" val="3456739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006941" y="810650"/>
            <a:ext cx="9905999" cy="5509467"/>
          </a:xfrm>
        </p:spPr>
        <p:txBody>
          <a:bodyPr>
            <a:normAutofit/>
          </a:bodyPr>
          <a:lstStyle/>
          <a:p>
            <a:pPr>
              <a:lnSpc>
                <a:spcPct val="200000"/>
              </a:lnSpc>
            </a:pPr>
            <a:r>
              <a:rPr lang="en-US" dirty="0">
                <a:solidFill>
                  <a:srgbClr val="FF0000"/>
                </a:solidFill>
                <a:latin typeface="Times New Roman" panose="02020603050405020304" pitchFamily="18" charset="0"/>
                <a:cs typeface="Times New Roman" panose="02020603050405020304" pitchFamily="18" charset="0"/>
              </a:rPr>
              <a:t>Understand the Requirements: </a:t>
            </a:r>
            <a:r>
              <a:rPr lang="en-US" dirty="0">
                <a:solidFill>
                  <a:schemeClr val="bg1"/>
                </a:solidFill>
                <a:latin typeface="Times New Roman" panose="02020603050405020304" pitchFamily="18" charset="0"/>
                <a:cs typeface="Times New Roman" panose="02020603050405020304" pitchFamily="18" charset="0"/>
              </a:rPr>
              <a:t>Recognition of the requirement is the first step of all kind of engineering design. It includes the detailed statement of the problem, aim, and purpose of the machine is to be designed. The statement should be clear and detailed as possible</a:t>
            </a:r>
            <a:r>
              <a:rPr lang="en-US" dirty="0" smtClean="0">
                <a:solidFill>
                  <a:schemeClr val="bg1"/>
                </a:solidFill>
                <a:latin typeface="Times New Roman" panose="02020603050405020304" pitchFamily="18" charset="0"/>
                <a:cs typeface="Times New Roman" panose="02020603050405020304" pitchFamily="18" charset="0"/>
              </a:rPr>
              <a:t>.</a:t>
            </a:r>
          </a:p>
          <a:p>
            <a:pPr>
              <a:lnSpc>
                <a:spcPct val="200000"/>
              </a:lnSpc>
            </a:pPr>
            <a:r>
              <a:rPr lang="en-US" dirty="0">
                <a:solidFill>
                  <a:srgbClr val="FF0000"/>
                </a:solidFill>
                <a:latin typeface="Times New Roman" panose="02020603050405020304" pitchFamily="18" charset="0"/>
                <a:cs typeface="Times New Roman" panose="02020603050405020304" pitchFamily="18" charset="0"/>
              </a:rPr>
              <a:t>Synthesis of mechanism: </a:t>
            </a:r>
            <a:r>
              <a:rPr lang="en-US" dirty="0">
                <a:solidFill>
                  <a:schemeClr val="bg1"/>
                </a:solidFill>
                <a:latin typeface="Times New Roman" panose="02020603050405020304" pitchFamily="18" charset="0"/>
                <a:cs typeface="Times New Roman" panose="02020603050405020304" pitchFamily="18" charset="0"/>
              </a:rPr>
              <a:t>It is the identification of desired motion and mechanism. Shortlist all possible mechanism then choose the best-suited mechanism as per problem requirement</a:t>
            </a:r>
            <a:r>
              <a:rPr lang="en-US" dirty="0" smtClean="0">
                <a:solidFill>
                  <a:schemeClr val="bg1"/>
                </a:solidFill>
                <a:latin typeface="Times New Roman" panose="02020603050405020304" pitchFamily="18" charset="0"/>
                <a:cs typeface="Times New Roman" panose="02020603050405020304" pitchFamily="18" charset="0"/>
              </a:rPr>
              <a:t>.</a:t>
            </a:r>
          </a:p>
          <a:p>
            <a:pPr marL="0" indent="0">
              <a:lnSpc>
                <a:spcPct val="200000"/>
              </a:lnSpc>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620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7282" y="941294"/>
            <a:ext cx="9905999" cy="5334001"/>
          </a:xfrm>
        </p:spPr>
        <p:txBody>
          <a:bodyPr/>
          <a:lstStyle/>
          <a:p>
            <a:pPr algn="just">
              <a:lnSpc>
                <a:spcPct val="200000"/>
              </a:lnSpc>
            </a:pPr>
            <a:r>
              <a:rPr lang="en-US" dirty="0">
                <a:solidFill>
                  <a:srgbClr val="FF0000"/>
                </a:solidFill>
                <a:latin typeface="Times New Roman" panose="02020603050405020304" pitchFamily="18" charset="0"/>
                <a:cs typeface="Times New Roman" panose="02020603050405020304" pitchFamily="18" charset="0"/>
              </a:rPr>
              <a:t>Analysis of force: </a:t>
            </a:r>
            <a:r>
              <a:rPr lang="en-US" dirty="0">
                <a:solidFill>
                  <a:schemeClr val="bg1"/>
                </a:solidFill>
                <a:latin typeface="Times New Roman" panose="02020603050405020304" pitchFamily="18" charset="0"/>
                <a:cs typeface="Times New Roman" panose="02020603050405020304" pitchFamily="18" charset="0"/>
              </a:rPr>
              <a:t>Find out the forces acting on each component of mechanism and energy transmitted by each component</a:t>
            </a:r>
            <a:r>
              <a:rPr lang="en-US" dirty="0" smtClean="0">
                <a:solidFill>
                  <a:schemeClr val="bg1"/>
                </a:solidFill>
                <a:latin typeface="Times New Roman" panose="02020603050405020304" pitchFamily="18" charset="0"/>
                <a:cs typeface="Times New Roman" panose="02020603050405020304" pitchFamily="18" charset="0"/>
              </a:rPr>
              <a:t>.</a:t>
            </a:r>
          </a:p>
          <a:p>
            <a:pPr algn="just">
              <a:lnSpc>
                <a:spcPct val="200000"/>
              </a:lnSpc>
            </a:pPr>
            <a:r>
              <a:rPr lang="en-US" dirty="0">
                <a:solidFill>
                  <a:srgbClr val="FF0000"/>
                </a:solidFill>
                <a:latin typeface="Times New Roman" panose="02020603050405020304" pitchFamily="18" charset="0"/>
                <a:cs typeface="Times New Roman" panose="02020603050405020304" pitchFamily="18" charset="0"/>
              </a:rPr>
              <a:t>Material selection: </a:t>
            </a:r>
            <a:r>
              <a:rPr lang="en-US" dirty="0">
                <a:solidFill>
                  <a:schemeClr val="bg1"/>
                </a:solidFill>
                <a:latin typeface="Times New Roman" panose="02020603050405020304" pitchFamily="18" charset="0"/>
                <a:cs typeface="Times New Roman" panose="02020603050405020304" pitchFamily="18" charset="0"/>
              </a:rPr>
              <a:t>Select the material suited for the machine. The selection depends on the magnitude of the load on the machine component, the possibility of wearing of a mating component, environmental factors (such as humidity, temperature etc.), and the cost.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1781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01071" y="877886"/>
            <a:ext cx="9905999" cy="5092607"/>
          </a:xfrm>
        </p:spPr>
        <p:txBody>
          <a:bodyPr>
            <a:normAutofit lnSpcReduction="10000"/>
          </a:bodyPr>
          <a:lstStyle/>
          <a:p>
            <a:pPr algn="just">
              <a:lnSpc>
                <a:spcPct val="200000"/>
              </a:lnSpc>
            </a:pPr>
            <a:r>
              <a:rPr lang="en-US" dirty="0">
                <a:solidFill>
                  <a:srgbClr val="FF0000"/>
                </a:solidFill>
                <a:latin typeface="Times New Roman" panose="02020603050405020304" pitchFamily="18" charset="0"/>
                <a:cs typeface="Times New Roman" panose="02020603050405020304" pitchFamily="18" charset="0"/>
              </a:rPr>
              <a:t>Designing of </a:t>
            </a:r>
            <a:r>
              <a:rPr lang="en-US" dirty="0" smtClean="0">
                <a:solidFill>
                  <a:srgbClr val="FF0000"/>
                </a:solidFill>
                <a:latin typeface="Times New Roman" panose="02020603050405020304" pitchFamily="18" charset="0"/>
                <a:cs typeface="Times New Roman" panose="02020603050405020304" pitchFamily="18" charset="0"/>
              </a:rPr>
              <a:t>elements: </a:t>
            </a:r>
            <a:r>
              <a:rPr lang="en-US" dirty="0">
                <a:solidFill>
                  <a:schemeClr val="bg1"/>
                </a:solidFill>
                <a:latin typeface="Times New Roman" panose="02020603050405020304" pitchFamily="18" charset="0"/>
                <a:cs typeface="Times New Roman" panose="02020603050405020304" pitchFamily="18" charset="0"/>
              </a:rPr>
              <a:t>Find the dimension/size of each member of the machine by considering the force analysis and permissible stress limit of the selected material</a:t>
            </a:r>
            <a:r>
              <a:rPr lang="en-US" dirty="0" smtClean="0">
                <a:solidFill>
                  <a:schemeClr val="bg1"/>
                </a:solidFill>
                <a:latin typeface="Times New Roman" panose="02020603050405020304" pitchFamily="18" charset="0"/>
                <a:cs typeface="Times New Roman" panose="02020603050405020304" pitchFamily="18" charset="0"/>
              </a:rPr>
              <a:t>.</a:t>
            </a:r>
          </a:p>
          <a:p>
            <a:pPr algn="just">
              <a:lnSpc>
                <a:spcPct val="200000"/>
              </a:lnSpc>
            </a:pPr>
            <a:r>
              <a:rPr lang="en-US" dirty="0">
                <a:solidFill>
                  <a:srgbClr val="FF0000"/>
                </a:solidFill>
                <a:latin typeface="Times New Roman" panose="02020603050405020304" pitchFamily="18" charset="0"/>
                <a:cs typeface="Times New Roman" panose="02020603050405020304" pitchFamily="18" charset="0"/>
              </a:rPr>
              <a:t>Consider past experience and design modification: </a:t>
            </a:r>
            <a:r>
              <a:rPr lang="en-US" dirty="0">
                <a:solidFill>
                  <a:schemeClr val="bg1"/>
                </a:solidFill>
                <a:latin typeface="Times New Roman" panose="02020603050405020304" pitchFamily="18" charset="0"/>
                <a:cs typeface="Times New Roman" panose="02020603050405020304" pitchFamily="18" charset="0"/>
              </a:rPr>
              <a:t>Here the designed machine is modified according to the previous record. This personal judgment makes necessary changes in design either to improve the quality or to reduce the cost.</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3213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0730" y="891333"/>
            <a:ext cx="9905999" cy="4917797"/>
          </a:xfrm>
        </p:spPr>
        <p:txBody>
          <a:bodyPr>
            <a:normAutofit/>
          </a:bodyPr>
          <a:lstStyle/>
          <a:p>
            <a:pPr algn="just">
              <a:lnSpc>
                <a:spcPct val="200000"/>
              </a:lnSpc>
            </a:pPr>
            <a:r>
              <a:rPr lang="en-US" dirty="0">
                <a:solidFill>
                  <a:srgbClr val="FF0000"/>
                </a:solidFill>
                <a:latin typeface="Times New Roman" panose="02020603050405020304" pitchFamily="18" charset="0"/>
                <a:cs typeface="Times New Roman" panose="02020603050405020304" pitchFamily="18" charset="0"/>
              </a:rPr>
              <a:t>Detailed drawing: </a:t>
            </a:r>
            <a:r>
              <a:rPr lang="en-US" dirty="0">
                <a:solidFill>
                  <a:schemeClr val="bg1"/>
                </a:solidFill>
                <a:latin typeface="Times New Roman" panose="02020603050405020304" pitchFamily="18" charset="0"/>
                <a:cs typeface="Times New Roman" panose="02020603050405020304" pitchFamily="18" charset="0"/>
              </a:rPr>
              <a:t>Make the drawing of each component and the whole assembly of machine. Specify the material, dimension, accuracy, surface finish and other parameters in the drawing. Now the CAD software’s are giving great assistance in drawing</a:t>
            </a:r>
            <a:r>
              <a:rPr lang="en-US" dirty="0" smtClean="0">
                <a:solidFill>
                  <a:schemeClr val="bg1"/>
                </a:solidFill>
                <a:latin typeface="Times New Roman" panose="02020603050405020304" pitchFamily="18" charset="0"/>
                <a:cs typeface="Times New Roman" panose="02020603050405020304" pitchFamily="18" charset="0"/>
              </a:rPr>
              <a:t>.</a:t>
            </a:r>
          </a:p>
          <a:p>
            <a:pPr algn="just">
              <a:lnSpc>
                <a:spcPct val="200000"/>
              </a:lnSpc>
            </a:pPr>
            <a:r>
              <a:rPr lang="en-US" dirty="0">
                <a:solidFill>
                  <a:srgbClr val="FF0000"/>
                </a:solidFill>
                <a:latin typeface="Times New Roman" panose="02020603050405020304" pitchFamily="18" charset="0"/>
                <a:cs typeface="Times New Roman" panose="02020603050405020304" pitchFamily="18" charset="0"/>
              </a:rPr>
              <a:t>Production:</a:t>
            </a:r>
            <a:r>
              <a:rPr lang="en-US" dirty="0">
                <a:solidFill>
                  <a:schemeClr val="bg1"/>
                </a:solidFill>
                <a:latin typeface="Times New Roman" panose="02020603050405020304" pitchFamily="18" charset="0"/>
                <a:cs typeface="Times New Roman" panose="02020603050405020304" pitchFamily="18" charset="0"/>
              </a:rPr>
              <a:t> The components are manufactured in the workshop as per engineering drawing</a:t>
            </a:r>
            <a:r>
              <a:rPr lang="en-US" dirty="0" smtClean="0">
                <a:solidFill>
                  <a:schemeClr val="bg1"/>
                </a:solidFill>
                <a:latin typeface="Times New Roman" panose="02020603050405020304" pitchFamily="18" charset="0"/>
                <a:cs typeface="Times New Roman" panose="02020603050405020304" pitchFamily="18" charset="0"/>
              </a:rPr>
              <a:t>.</a:t>
            </a:r>
          </a:p>
          <a:p>
            <a:pPr marL="0" indent="0" algn="just">
              <a:lnSpc>
                <a:spcPct val="200000"/>
              </a:lnSpc>
              <a:buNone/>
            </a:pP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6551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144</TotalTime>
  <Words>335</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Times New Roman</vt:lpstr>
      <vt:lpstr>Trebuchet MS</vt:lpstr>
      <vt:lpstr>Tw Cen MT</vt:lpstr>
      <vt:lpstr>Circuit</vt:lpstr>
      <vt:lpstr>تصميم آلات ومعدات زراعية عملي  المحاضرة (2)</vt:lpstr>
      <vt:lpstr>PowerPoint Presentation</vt:lpstr>
      <vt:lpstr>What are the general procedures in machine design process ?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تصميم آلات ومعدات زراعية عملي</dc:title>
  <dc:creator>hp</dc:creator>
  <cp:lastModifiedBy>hp</cp:lastModifiedBy>
  <cp:revision>12</cp:revision>
  <dcterms:created xsi:type="dcterms:W3CDTF">2021-05-02T07:28:13Z</dcterms:created>
  <dcterms:modified xsi:type="dcterms:W3CDTF">2021-05-23T07:02:58Z</dcterms:modified>
</cp:coreProperties>
</file>